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267FC7B-5ED4-405C-BDB4-69A4E9A660F8}"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A1AB1A-9041-4D19-A5C5-4B955634F116}" type="slidenum">
              <a:rPr lang="en-IN" smtClean="0"/>
              <a:t>‹#›</a:t>
            </a:fld>
            <a:endParaRPr lang="en-IN"/>
          </a:p>
        </p:txBody>
      </p:sp>
    </p:spTree>
    <p:extLst>
      <p:ext uri="{BB962C8B-B14F-4D97-AF65-F5344CB8AC3E}">
        <p14:creationId xmlns:p14="http://schemas.microsoft.com/office/powerpoint/2010/main" val="3984859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267FC7B-5ED4-405C-BDB4-69A4E9A660F8}"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A1AB1A-9041-4D19-A5C5-4B955634F116}" type="slidenum">
              <a:rPr lang="en-IN" smtClean="0"/>
              <a:t>‹#›</a:t>
            </a:fld>
            <a:endParaRPr lang="en-IN"/>
          </a:p>
        </p:txBody>
      </p:sp>
    </p:spTree>
    <p:extLst>
      <p:ext uri="{BB962C8B-B14F-4D97-AF65-F5344CB8AC3E}">
        <p14:creationId xmlns:p14="http://schemas.microsoft.com/office/powerpoint/2010/main" val="1564645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267FC7B-5ED4-405C-BDB4-69A4E9A660F8}"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A1AB1A-9041-4D19-A5C5-4B955634F116}" type="slidenum">
              <a:rPr lang="en-IN" smtClean="0"/>
              <a:t>‹#›</a:t>
            </a:fld>
            <a:endParaRPr lang="en-IN"/>
          </a:p>
        </p:txBody>
      </p:sp>
    </p:spTree>
    <p:extLst>
      <p:ext uri="{BB962C8B-B14F-4D97-AF65-F5344CB8AC3E}">
        <p14:creationId xmlns:p14="http://schemas.microsoft.com/office/powerpoint/2010/main" val="3687813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267FC7B-5ED4-405C-BDB4-69A4E9A660F8}"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A1AB1A-9041-4D19-A5C5-4B955634F116}" type="slidenum">
              <a:rPr lang="en-IN" smtClean="0"/>
              <a:t>‹#›</a:t>
            </a:fld>
            <a:endParaRPr lang="en-IN"/>
          </a:p>
        </p:txBody>
      </p:sp>
    </p:spTree>
    <p:extLst>
      <p:ext uri="{BB962C8B-B14F-4D97-AF65-F5344CB8AC3E}">
        <p14:creationId xmlns:p14="http://schemas.microsoft.com/office/powerpoint/2010/main" val="4200675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67FC7B-5ED4-405C-BDB4-69A4E9A660F8}"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A1AB1A-9041-4D19-A5C5-4B955634F116}" type="slidenum">
              <a:rPr lang="en-IN" smtClean="0"/>
              <a:t>‹#›</a:t>
            </a:fld>
            <a:endParaRPr lang="en-IN"/>
          </a:p>
        </p:txBody>
      </p:sp>
    </p:spTree>
    <p:extLst>
      <p:ext uri="{BB962C8B-B14F-4D97-AF65-F5344CB8AC3E}">
        <p14:creationId xmlns:p14="http://schemas.microsoft.com/office/powerpoint/2010/main" val="2727979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267FC7B-5ED4-405C-BDB4-69A4E9A660F8}"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8A1AB1A-9041-4D19-A5C5-4B955634F116}" type="slidenum">
              <a:rPr lang="en-IN" smtClean="0"/>
              <a:t>‹#›</a:t>
            </a:fld>
            <a:endParaRPr lang="en-IN"/>
          </a:p>
        </p:txBody>
      </p:sp>
    </p:spTree>
    <p:extLst>
      <p:ext uri="{BB962C8B-B14F-4D97-AF65-F5344CB8AC3E}">
        <p14:creationId xmlns:p14="http://schemas.microsoft.com/office/powerpoint/2010/main" val="2966021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267FC7B-5ED4-405C-BDB4-69A4E9A660F8}" type="datetimeFigureOut">
              <a:rPr lang="en-IN" smtClean="0"/>
              <a:t>13-01-2023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8A1AB1A-9041-4D19-A5C5-4B955634F116}" type="slidenum">
              <a:rPr lang="en-IN" smtClean="0"/>
              <a:t>‹#›</a:t>
            </a:fld>
            <a:endParaRPr lang="en-IN"/>
          </a:p>
        </p:txBody>
      </p:sp>
    </p:spTree>
    <p:extLst>
      <p:ext uri="{BB962C8B-B14F-4D97-AF65-F5344CB8AC3E}">
        <p14:creationId xmlns:p14="http://schemas.microsoft.com/office/powerpoint/2010/main" val="87559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267FC7B-5ED4-405C-BDB4-69A4E9A660F8}" type="datetimeFigureOut">
              <a:rPr lang="en-IN" smtClean="0"/>
              <a:t>13-01-2023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8A1AB1A-9041-4D19-A5C5-4B955634F116}" type="slidenum">
              <a:rPr lang="en-IN" smtClean="0"/>
              <a:t>‹#›</a:t>
            </a:fld>
            <a:endParaRPr lang="en-IN"/>
          </a:p>
        </p:txBody>
      </p:sp>
    </p:spTree>
    <p:extLst>
      <p:ext uri="{BB962C8B-B14F-4D97-AF65-F5344CB8AC3E}">
        <p14:creationId xmlns:p14="http://schemas.microsoft.com/office/powerpoint/2010/main" val="3440311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7FC7B-5ED4-405C-BDB4-69A4E9A660F8}" type="datetimeFigureOut">
              <a:rPr lang="en-IN" smtClean="0"/>
              <a:t>13-01-2023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8A1AB1A-9041-4D19-A5C5-4B955634F116}" type="slidenum">
              <a:rPr lang="en-IN" smtClean="0"/>
              <a:t>‹#›</a:t>
            </a:fld>
            <a:endParaRPr lang="en-IN"/>
          </a:p>
        </p:txBody>
      </p:sp>
    </p:spTree>
    <p:extLst>
      <p:ext uri="{BB962C8B-B14F-4D97-AF65-F5344CB8AC3E}">
        <p14:creationId xmlns:p14="http://schemas.microsoft.com/office/powerpoint/2010/main" val="4240041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7FC7B-5ED4-405C-BDB4-69A4E9A660F8}"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8A1AB1A-9041-4D19-A5C5-4B955634F116}" type="slidenum">
              <a:rPr lang="en-IN" smtClean="0"/>
              <a:t>‹#›</a:t>
            </a:fld>
            <a:endParaRPr lang="en-IN"/>
          </a:p>
        </p:txBody>
      </p:sp>
    </p:spTree>
    <p:extLst>
      <p:ext uri="{BB962C8B-B14F-4D97-AF65-F5344CB8AC3E}">
        <p14:creationId xmlns:p14="http://schemas.microsoft.com/office/powerpoint/2010/main" val="1398687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7FC7B-5ED4-405C-BDB4-69A4E9A660F8}"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8A1AB1A-9041-4D19-A5C5-4B955634F116}" type="slidenum">
              <a:rPr lang="en-IN" smtClean="0"/>
              <a:t>‹#›</a:t>
            </a:fld>
            <a:endParaRPr lang="en-IN"/>
          </a:p>
        </p:txBody>
      </p:sp>
    </p:spTree>
    <p:extLst>
      <p:ext uri="{BB962C8B-B14F-4D97-AF65-F5344CB8AC3E}">
        <p14:creationId xmlns:p14="http://schemas.microsoft.com/office/powerpoint/2010/main" val="3310974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67FC7B-5ED4-405C-BDB4-69A4E9A660F8}" type="datetimeFigureOut">
              <a:rPr lang="en-IN" smtClean="0"/>
              <a:t>13-01-2023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A1AB1A-9041-4D19-A5C5-4B955634F116}" type="slidenum">
              <a:rPr lang="en-IN" smtClean="0"/>
              <a:t>‹#›</a:t>
            </a:fld>
            <a:endParaRPr lang="en-IN"/>
          </a:p>
        </p:txBody>
      </p:sp>
    </p:spTree>
    <p:extLst>
      <p:ext uri="{BB962C8B-B14F-4D97-AF65-F5344CB8AC3E}">
        <p14:creationId xmlns:p14="http://schemas.microsoft.com/office/powerpoint/2010/main" val="1305672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Training and Development</a:t>
            </a:r>
            <a:endParaRPr lang="en-IN" b="1" dirty="0"/>
          </a:p>
        </p:txBody>
      </p:sp>
      <p:sp>
        <p:nvSpPr>
          <p:cNvPr id="3" name="Subtitle 2"/>
          <p:cNvSpPr>
            <a:spLocks noGrp="1"/>
          </p:cNvSpPr>
          <p:nvPr>
            <p:ph type="subTitle" idx="1"/>
          </p:nvPr>
        </p:nvSpPr>
        <p:spPr/>
        <p:txBody>
          <a:bodyPr/>
          <a:lstStyle/>
          <a:p>
            <a:r>
              <a:rPr lang="en-US" b="1" dirty="0" smtClean="0">
                <a:solidFill>
                  <a:schemeClr val="tx1"/>
                </a:solidFill>
              </a:rPr>
              <a:t>Module -3</a:t>
            </a:r>
            <a:endParaRPr lang="en-IN" b="1" dirty="0">
              <a:solidFill>
                <a:schemeClr val="tx1"/>
              </a:solidFill>
            </a:endParaRPr>
          </a:p>
        </p:txBody>
      </p:sp>
    </p:spTree>
    <p:extLst>
      <p:ext uri="{BB962C8B-B14F-4D97-AF65-F5344CB8AC3E}">
        <p14:creationId xmlns:p14="http://schemas.microsoft.com/office/powerpoint/2010/main" val="3338449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424936" cy="5878532"/>
          </a:xfrm>
          <a:prstGeom prst="rect">
            <a:avLst/>
          </a:prstGeom>
        </p:spPr>
        <p:txBody>
          <a:bodyPr wrap="square">
            <a:spAutoFit/>
          </a:bodyPr>
          <a:lstStyle/>
          <a:p>
            <a:endParaRPr lang="en-US" b="1" dirty="0" smtClean="0"/>
          </a:p>
          <a:p>
            <a:r>
              <a:rPr lang="en-US" sz="2000" b="1" dirty="0" smtClean="0"/>
              <a:t>Development</a:t>
            </a:r>
          </a:p>
          <a:p>
            <a:r>
              <a:rPr lang="en-US" sz="2000" dirty="0" smtClean="0"/>
              <a:t>Refers to an informative process which mainly helps in understanding about the overall growth and improvement of the skills of the employees.</a:t>
            </a:r>
          </a:p>
          <a:p>
            <a:endParaRPr lang="en-US" sz="2000" b="1" dirty="0" smtClean="0"/>
          </a:p>
          <a:p>
            <a:r>
              <a:rPr lang="en-US" sz="2000" b="1" dirty="0" smtClean="0"/>
              <a:t>Concept of </a:t>
            </a:r>
            <a:r>
              <a:rPr lang="en-US" sz="2000" b="1" dirty="0"/>
              <a:t>M</a:t>
            </a:r>
            <a:r>
              <a:rPr lang="en-US" sz="2000" b="1" dirty="0" smtClean="0"/>
              <a:t>anagement Development</a:t>
            </a:r>
          </a:p>
          <a:p>
            <a:pPr marL="285750" indent="-285750">
              <a:buFont typeface="Arial" pitchFamily="34" charset="0"/>
              <a:buChar char="•"/>
            </a:pPr>
            <a:r>
              <a:rPr lang="en-IN" sz="2000" dirty="0" smtClean="0"/>
              <a:t>Executive </a:t>
            </a:r>
            <a:r>
              <a:rPr lang="en-IN" sz="2000" dirty="0"/>
              <a:t>or management development is a planned process of learning and growth designed to bring behavioural change among the executives</a:t>
            </a:r>
            <a:r>
              <a:rPr lang="en-IN" sz="2000" dirty="0" smtClean="0"/>
              <a:t>.</a:t>
            </a:r>
            <a:endParaRPr lang="en-US" sz="2000" dirty="0" smtClean="0"/>
          </a:p>
          <a:p>
            <a:pPr marL="285750" indent="-285750">
              <a:buFont typeface="Arial" pitchFamily="34" charset="0"/>
              <a:buChar char="•"/>
            </a:pPr>
            <a:r>
              <a:rPr lang="en-IN" sz="2000" dirty="0"/>
              <a:t>It is continuous process of learning. </a:t>
            </a:r>
            <a:endParaRPr lang="en-IN" sz="2000" dirty="0" smtClean="0"/>
          </a:p>
          <a:p>
            <a:pPr marL="285750" indent="-285750">
              <a:buFont typeface="Arial" pitchFamily="34" charset="0"/>
              <a:buChar char="•"/>
            </a:pPr>
            <a:r>
              <a:rPr lang="en-IN" sz="2000" dirty="0" smtClean="0"/>
              <a:t>It </a:t>
            </a:r>
            <a:r>
              <a:rPr lang="en-IN" sz="2000" dirty="0"/>
              <a:t>implies that there will be a change in knowledge and </a:t>
            </a:r>
            <a:r>
              <a:rPr lang="en-IN" sz="2000" dirty="0" smtClean="0"/>
              <a:t>behaviour </a:t>
            </a:r>
            <a:r>
              <a:rPr lang="en-IN" sz="2000" dirty="0"/>
              <a:t>of the individuals undergoing development programme. </a:t>
            </a:r>
            <a:endParaRPr lang="en-IN" sz="2000" dirty="0" smtClean="0"/>
          </a:p>
          <a:p>
            <a:pPr marL="285750" indent="-285750">
              <a:buFont typeface="Arial" pitchFamily="34" charset="0"/>
              <a:buChar char="•"/>
            </a:pPr>
            <a:r>
              <a:rPr lang="en-IN" sz="2000" dirty="0" smtClean="0"/>
              <a:t>The </a:t>
            </a:r>
            <a:r>
              <a:rPr lang="en-IN" sz="2000" dirty="0"/>
              <a:t>employee will be able to perform his present job better and will increase his potential for future work.</a:t>
            </a:r>
            <a:endParaRPr lang="en-US" sz="2000" dirty="0"/>
          </a:p>
          <a:p>
            <a:endParaRPr lang="en-US" sz="2000" dirty="0" smtClean="0"/>
          </a:p>
          <a:p>
            <a:r>
              <a:rPr lang="en-US" sz="2000" b="1" dirty="0" smtClean="0"/>
              <a:t>Definition</a:t>
            </a:r>
          </a:p>
          <a:p>
            <a:endParaRPr lang="en-US" sz="2000" dirty="0"/>
          </a:p>
          <a:p>
            <a:r>
              <a:rPr lang="en-IN" sz="2000" dirty="0" smtClean="0"/>
              <a:t>“</a:t>
            </a:r>
            <a:r>
              <a:rPr lang="en-IN" sz="2000" dirty="0" smtClean="0">
                <a:solidFill>
                  <a:srgbClr val="FF0000"/>
                </a:solidFill>
              </a:rPr>
              <a:t>It is a programme of training and planned personal development purporting to prepare and aid managers in their present and future jobs.” (Yoder</a:t>
            </a:r>
            <a:r>
              <a:rPr lang="en-IN" sz="2000" dirty="0" smtClean="0"/>
              <a:t>)</a:t>
            </a:r>
            <a:endParaRPr lang="en-US" sz="2000" b="1" dirty="0" smtClean="0"/>
          </a:p>
          <a:p>
            <a:endParaRPr lang="en-US" dirty="0" smtClean="0"/>
          </a:p>
        </p:txBody>
      </p:sp>
    </p:spTree>
    <p:extLst>
      <p:ext uri="{BB962C8B-B14F-4D97-AF65-F5344CB8AC3E}">
        <p14:creationId xmlns:p14="http://schemas.microsoft.com/office/powerpoint/2010/main" val="8695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332656"/>
            <a:ext cx="8640960" cy="6524863"/>
          </a:xfrm>
          <a:prstGeom prst="rect">
            <a:avLst/>
          </a:prstGeom>
        </p:spPr>
        <p:txBody>
          <a:bodyPr wrap="square">
            <a:spAutoFit/>
          </a:bodyPr>
          <a:lstStyle/>
          <a:p>
            <a:pPr fontAlgn="base"/>
            <a:r>
              <a:rPr lang="en-IN" sz="2000" b="1" dirty="0"/>
              <a:t>Management Development – Characteristics and </a:t>
            </a:r>
            <a:r>
              <a:rPr lang="en-IN" sz="2000" b="1" dirty="0" smtClean="0"/>
              <a:t>Purpose</a:t>
            </a:r>
          </a:p>
          <a:p>
            <a:pPr marL="285750" indent="-285750" fontAlgn="base">
              <a:buFont typeface="Arial" pitchFamily="34" charset="0"/>
              <a:buChar char="•"/>
            </a:pPr>
            <a:r>
              <a:rPr lang="en-IN" sz="2000" dirty="0"/>
              <a:t>It is an </a:t>
            </a:r>
            <a:r>
              <a:rPr lang="en-IN" sz="2000" dirty="0">
                <a:solidFill>
                  <a:srgbClr val="FF0000"/>
                </a:solidFill>
              </a:rPr>
              <a:t>organised process </a:t>
            </a:r>
            <a:r>
              <a:rPr lang="en-IN" sz="2000" dirty="0"/>
              <a:t>of learning </a:t>
            </a:r>
            <a:r>
              <a:rPr lang="en-IN" sz="2000" dirty="0" smtClean="0"/>
              <a:t>rather than trial </a:t>
            </a:r>
            <a:r>
              <a:rPr lang="en-IN" sz="2000" dirty="0"/>
              <a:t>and error </a:t>
            </a:r>
            <a:r>
              <a:rPr lang="en-IN" sz="2000" dirty="0" smtClean="0"/>
              <a:t>approach</a:t>
            </a:r>
          </a:p>
          <a:p>
            <a:pPr marL="285750" indent="-285750" fontAlgn="base">
              <a:buFont typeface="Arial" pitchFamily="34" charset="0"/>
              <a:buChar char="•"/>
            </a:pPr>
            <a:r>
              <a:rPr lang="en-IN" sz="2000" dirty="0"/>
              <a:t>It is a </a:t>
            </a:r>
            <a:r>
              <a:rPr lang="en-IN" sz="2000" dirty="0">
                <a:solidFill>
                  <a:srgbClr val="FF0000"/>
                </a:solidFill>
              </a:rPr>
              <a:t>long term process </a:t>
            </a:r>
            <a:r>
              <a:rPr lang="en-IN" sz="2000" dirty="0"/>
              <a:t>as managerial skills cannot be developed overnight</a:t>
            </a:r>
            <a:r>
              <a:rPr lang="en-IN" sz="2000" dirty="0" smtClean="0"/>
              <a:t>.</a:t>
            </a:r>
          </a:p>
          <a:p>
            <a:pPr marL="285750" indent="-285750" fontAlgn="base">
              <a:buFont typeface="Arial" pitchFamily="34" charset="0"/>
              <a:buChar char="•"/>
            </a:pPr>
            <a:r>
              <a:rPr lang="en-IN" sz="2000" dirty="0"/>
              <a:t>It is an </a:t>
            </a:r>
            <a:r>
              <a:rPr lang="en-IN" sz="2000" dirty="0" smtClean="0">
                <a:solidFill>
                  <a:srgbClr val="FF0000"/>
                </a:solidFill>
              </a:rPr>
              <a:t>on-going </a:t>
            </a:r>
            <a:r>
              <a:rPr lang="en-IN" sz="2000" dirty="0">
                <a:solidFill>
                  <a:srgbClr val="FF0000"/>
                </a:solidFill>
              </a:rPr>
              <a:t>exercise rather than a “one-shot” </a:t>
            </a:r>
            <a:r>
              <a:rPr lang="en-IN" sz="2000" dirty="0" smtClean="0">
                <a:solidFill>
                  <a:srgbClr val="FF0000"/>
                </a:solidFill>
              </a:rPr>
              <a:t>affair</a:t>
            </a:r>
          </a:p>
          <a:p>
            <a:pPr marL="285750" indent="-285750" fontAlgn="base">
              <a:buFont typeface="Arial" pitchFamily="34" charset="0"/>
              <a:buChar char="•"/>
            </a:pPr>
            <a:r>
              <a:rPr lang="en-IN" sz="2000" dirty="0"/>
              <a:t>Management development </a:t>
            </a:r>
            <a:r>
              <a:rPr lang="en-IN" sz="2000" dirty="0">
                <a:solidFill>
                  <a:srgbClr val="FF0000"/>
                </a:solidFill>
              </a:rPr>
              <a:t>aims at preparing managers for better performance and helping them to realise their full potential</a:t>
            </a:r>
            <a:r>
              <a:rPr lang="en-IN" sz="2000" dirty="0" smtClean="0"/>
              <a:t>.</a:t>
            </a:r>
          </a:p>
          <a:p>
            <a:pPr marL="285750" indent="-285750" fontAlgn="base">
              <a:buFont typeface="Arial" pitchFamily="34" charset="0"/>
              <a:buChar char="•"/>
            </a:pPr>
            <a:r>
              <a:rPr lang="en-IN" sz="2000" dirty="0"/>
              <a:t>Executive development </a:t>
            </a:r>
            <a:r>
              <a:rPr lang="en-IN" sz="2000" dirty="0">
                <a:solidFill>
                  <a:srgbClr val="FF0000"/>
                </a:solidFill>
              </a:rPr>
              <a:t>is guided </a:t>
            </a:r>
            <a:r>
              <a:rPr lang="en-IN" sz="2000" dirty="0" smtClean="0">
                <a:solidFill>
                  <a:srgbClr val="FF0000"/>
                </a:solidFill>
              </a:rPr>
              <a:t>self-development</a:t>
            </a:r>
            <a:r>
              <a:rPr lang="en-IN" sz="2000" dirty="0" smtClean="0"/>
              <a:t>.</a:t>
            </a:r>
          </a:p>
          <a:p>
            <a:pPr fontAlgn="base"/>
            <a:endParaRPr lang="en-US" sz="2000" b="1" dirty="0"/>
          </a:p>
          <a:p>
            <a:pPr fontAlgn="base"/>
            <a:r>
              <a:rPr lang="en-IN" sz="2000" b="1" dirty="0"/>
              <a:t>Purpose </a:t>
            </a:r>
            <a:endParaRPr lang="en-IN" sz="2000" b="1" dirty="0" smtClean="0"/>
          </a:p>
          <a:p>
            <a:pPr marL="285750" indent="-285750" fontAlgn="base">
              <a:buFont typeface="Arial" pitchFamily="34" charset="0"/>
              <a:buChar char="•"/>
            </a:pPr>
            <a:r>
              <a:rPr lang="en-IN" sz="2000" dirty="0"/>
              <a:t>To sustain better performance of managers throughout their careers</a:t>
            </a:r>
            <a:r>
              <a:rPr lang="en-IN" sz="2000" dirty="0" smtClean="0"/>
              <a:t>.</a:t>
            </a:r>
          </a:p>
          <a:p>
            <a:pPr marL="285750" indent="-285750" fontAlgn="base">
              <a:buFont typeface="Arial" pitchFamily="34" charset="0"/>
              <a:buChar char="•"/>
            </a:pPr>
            <a:r>
              <a:rPr lang="en-IN" sz="2000" dirty="0"/>
              <a:t>To improve the existing performance of managers at all levels</a:t>
            </a:r>
            <a:r>
              <a:rPr lang="en-IN" sz="2000" dirty="0" smtClean="0"/>
              <a:t>.</a:t>
            </a:r>
          </a:p>
          <a:p>
            <a:pPr marL="285750" indent="-285750" fontAlgn="base">
              <a:buFont typeface="Arial" pitchFamily="34" charset="0"/>
              <a:buChar char="•"/>
            </a:pPr>
            <a:r>
              <a:rPr lang="en-IN" sz="2000" dirty="0"/>
              <a:t>To encourage existing managers to increase their capacity to assume and handle greater responsibility</a:t>
            </a:r>
            <a:r>
              <a:rPr lang="en-IN" sz="2000" dirty="0" smtClean="0"/>
              <a:t>.</a:t>
            </a:r>
          </a:p>
          <a:p>
            <a:pPr marL="285750" indent="-285750" fontAlgn="base">
              <a:buFont typeface="Arial" pitchFamily="34" charset="0"/>
              <a:buChar char="•"/>
            </a:pPr>
            <a:r>
              <a:rPr lang="en-IN" sz="2000" dirty="0"/>
              <a:t>To enable the organisation to have the availability of required number of managers with the required skills </a:t>
            </a:r>
            <a:endParaRPr lang="en-IN" sz="2000" dirty="0" smtClean="0"/>
          </a:p>
          <a:p>
            <a:pPr marL="285750" indent="-285750" fontAlgn="base">
              <a:buFont typeface="Arial" pitchFamily="34" charset="0"/>
              <a:buChar char="•"/>
            </a:pPr>
            <a:r>
              <a:rPr lang="en-IN" sz="2000" dirty="0" smtClean="0"/>
              <a:t>To </a:t>
            </a:r>
            <a:r>
              <a:rPr lang="en-IN" sz="2000" dirty="0"/>
              <a:t>replace elderly executives who have risen from the ranks by highly competent and academically qualified professionals.</a:t>
            </a:r>
          </a:p>
          <a:p>
            <a:pPr marL="285750" indent="-285750" fontAlgn="base">
              <a:buFont typeface="Arial" pitchFamily="34" charset="0"/>
              <a:buChar char="•"/>
            </a:pPr>
            <a:r>
              <a:rPr lang="en-IN" sz="2000" dirty="0" smtClean="0"/>
              <a:t>To </a:t>
            </a:r>
            <a:r>
              <a:rPr lang="en-IN" sz="2000" dirty="0"/>
              <a:t>provide opportunities to the executives to fulfil their career aspirations.</a:t>
            </a:r>
          </a:p>
          <a:p>
            <a:pPr marL="285750" indent="-285750" fontAlgn="base">
              <a:buFont typeface="Arial" pitchFamily="34" charset="0"/>
              <a:buChar char="•"/>
            </a:pPr>
            <a:r>
              <a:rPr lang="en-IN" sz="2000" dirty="0" smtClean="0"/>
              <a:t>To </a:t>
            </a:r>
            <a:r>
              <a:rPr lang="en-IN" sz="2000" dirty="0"/>
              <a:t>ensure that the managerial resources of the organisation are utilised optimally.</a:t>
            </a:r>
          </a:p>
          <a:p>
            <a:pPr marL="285750" indent="-285750" fontAlgn="base">
              <a:buFont typeface="Arial" pitchFamily="34" charset="0"/>
              <a:buChar char="•"/>
            </a:pPr>
            <a:endParaRPr lang="en-IN" b="1" dirty="0"/>
          </a:p>
        </p:txBody>
      </p:sp>
    </p:spTree>
    <p:extLst>
      <p:ext uri="{BB962C8B-B14F-4D97-AF65-F5344CB8AC3E}">
        <p14:creationId xmlns:p14="http://schemas.microsoft.com/office/powerpoint/2010/main" val="685455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496944" cy="5570756"/>
          </a:xfrm>
          <a:prstGeom prst="rect">
            <a:avLst/>
          </a:prstGeom>
        </p:spPr>
        <p:txBody>
          <a:bodyPr wrap="square">
            <a:spAutoFit/>
          </a:bodyPr>
          <a:lstStyle/>
          <a:p>
            <a:pPr fontAlgn="base"/>
            <a:endParaRPr lang="en-US" sz="2000" b="1" dirty="0" smtClean="0"/>
          </a:p>
          <a:p>
            <a:pPr fontAlgn="base"/>
            <a:endParaRPr lang="en-US" sz="2000" b="1" dirty="0"/>
          </a:p>
          <a:p>
            <a:pPr algn="ctr" fontAlgn="base"/>
            <a:r>
              <a:rPr lang="en-US" sz="2000" b="1" dirty="0" smtClean="0"/>
              <a:t>PERFORMANCE MANAGEMENT</a:t>
            </a:r>
          </a:p>
          <a:p>
            <a:pPr fontAlgn="base"/>
            <a:endParaRPr lang="en-US" sz="2000" b="1" dirty="0"/>
          </a:p>
          <a:p>
            <a:pPr fontAlgn="base"/>
            <a:endParaRPr lang="en-US" sz="2000" b="1" dirty="0" smtClean="0"/>
          </a:p>
          <a:p>
            <a:pPr marL="285750" indent="-285750" fontAlgn="base">
              <a:buFont typeface="Arial" pitchFamily="34" charset="0"/>
              <a:buChar char="•"/>
            </a:pPr>
            <a:r>
              <a:rPr lang="en-IN" sz="2000" dirty="0"/>
              <a:t>Performance management is a </a:t>
            </a:r>
            <a:r>
              <a:rPr lang="en-IN" sz="2000" dirty="0">
                <a:solidFill>
                  <a:srgbClr val="FF0000"/>
                </a:solidFill>
              </a:rPr>
              <a:t>corporate management tool </a:t>
            </a:r>
            <a:r>
              <a:rPr lang="en-IN" sz="2000" dirty="0"/>
              <a:t>that helps managers monitor and evaluate employees' </a:t>
            </a:r>
            <a:r>
              <a:rPr lang="en-IN" sz="2000" dirty="0" smtClean="0"/>
              <a:t>work.</a:t>
            </a:r>
          </a:p>
          <a:p>
            <a:pPr marL="285750" indent="-285750" fontAlgn="base">
              <a:buFont typeface="Arial" pitchFamily="34" charset="0"/>
              <a:buChar char="•"/>
            </a:pPr>
            <a:r>
              <a:rPr lang="en-IN" sz="2000" dirty="0"/>
              <a:t>Performance management's </a:t>
            </a:r>
            <a:r>
              <a:rPr lang="en-IN" sz="2000" dirty="0">
                <a:solidFill>
                  <a:srgbClr val="FF0000"/>
                </a:solidFill>
              </a:rPr>
              <a:t>goal is to create an environment where people can perform to the best of their abilities and produce the highest-quality work most efficiently and effectively</a:t>
            </a:r>
            <a:r>
              <a:rPr lang="en-IN" sz="2000" dirty="0" smtClean="0">
                <a:solidFill>
                  <a:srgbClr val="FF0000"/>
                </a:solidFill>
              </a:rPr>
              <a:t>.</a:t>
            </a:r>
          </a:p>
          <a:p>
            <a:pPr marL="285750" indent="-285750" fontAlgn="base">
              <a:buFont typeface="Arial" pitchFamily="34" charset="0"/>
              <a:buChar char="•"/>
            </a:pPr>
            <a:r>
              <a:rPr lang="en-IN" sz="2000" dirty="0" smtClean="0"/>
              <a:t>It</a:t>
            </a:r>
            <a:r>
              <a:rPr lang="en-IN" sz="2000" b="1" dirty="0" smtClean="0"/>
              <a:t> </a:t>
            </a:r>
            <a:r>
              <a:rPr lang="en-IN" sz="2000" dirty="0" smtClean="0"/>
              <a:t>is </a:t>
            </a:r>
            <a:r>
              <a:rPr lang="en-IN" sz="2000" dirty="0"/>
              <a:t>a </a:t>
            </a:r>
            <a:r>
              <a:rPr lang="en-IN" sz="2000" dirty="0">
                <a:solidFill>
                  <a:srgbClr val="FF0000"/>
                </a:solidFill>
              </a:rPr>
              <a:t>continuous and systematic approach that ensures the achievement of organizational business goals</a:t>
            </a:r>
            <a:r>
              <a:rPr lang="en-IN" sz="2000" dirty="0"/>
              <a:t> by streamlining employee performance and efforts to match the set goals efficiently.   </a:t>
            </a:r>
          </a:p>
          <a:p>
            <a:pPr marL="285750" indent="-285750" fontAlgn="base">
              <a:buFont typeface="Arial" pitchFamily="34" charset="0"/>
              <a:buChar char="•"/>
            </a:pPr>
            <a:r>
              <a:rPr lang="en-US" sz="2000" dirty="0" smtClean="0"/>
              <a:t>As a </a:t>
            </a:r>
            <a:r>
              <a:rPr lang="en-US" sz="2000" dirty="0" smtClean="0">
                <a:solidFill>
                  <a:srgbClr val="FF0000"/>
                </a:solidFill>
              </a:rPr>
              <a:t>communication system ,it is developed to assist employees in succeeding.</a:t>
            </a:r>
          </a:p>
          <a:p>
            <a:pPr fontAlgn="base"/>
            <a:endParaRPr lang="en-US" sz="2000" dirty="0"/>
          </a:p>
          <a:p>
            <a:pPr fontAlgn="base"/>
            <a:endParaRPr lang="en-US" dirty="0" smtClean="0"/>
          </a:p>
          <a:p>
            <a:pPr fontAlgn="base"/>
            <a:endParaRPr lang="en-IN" dirty="0"/>
          </a:p>
        </p:txBody>
      </p:sp>
    </p:spTree>
    <p:extLst>
      <p:ext uri="{BB962C8B-B14F-4D97-AF65-F5344CB8AC3E}">
        <p14:creationId xmlns:p14="http://schemas.microsoft.com/office/powerpoint/2010/main" val="1129895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76672"/>
            <a:ext cx="8208912" cy="5601533"/>
          </a:xfrm>
          <a:prstGeom prst="rect">
            <a:avLst/>
          </a:prstGeom>
        </p:spPr>
        <p:txBody>
          <a:bodyPr wrap="square">
            <a:spAutoFit/>
          </a:bodyPr>
          <a:lstStyle/>
          <a:p>
            <a:pPr fontAlgn="base"/>
            <a:endParaRPr lang="en-US" sz="2000" b="1" dirty="0" smtClean="0"/>
          </a:p>
          <a:p>
            <a:pPr fontAlgn="base"/>
            <a:r>
              <a:rPr lang="en-US" sz="2000" b="1" dirty="0" smtClean="0"/>
              <a:t>OBJECTIVES</a:t>
            </a:r>
          </a:p>
          <a:p>
            <a:pPr fontAlgn="base"/>
            <a:endParaRPr lang="en-US" sz="2000" b="1" dirty="0"/>
          </a:p>
          <a:p>
            <a:pPr marL="285750" indent="-285750">
              <a:buFont typeface="Arial" pitchFamily="34" charset="0"/>
              <a:buChar char="•"/>
            </a:pPr>
            <a:r>
              <a:rPr lang="en-IN" sz="2000" dirty="0"/>
              <a:t>It enables the employee to achieve the work performance of set standards</a:t>
            </a:r>
          </a:p>
          <a:p>
            <a:pPr marL="285750" indent="-285750">
              <a:buFont typeface="Arial" pitchFamily="34" charset="0"/>
              <a:buChar char="•"/>
            </a:pPr>
            <a:r>
              <a:rPr lang="en-IN" sz="2000" dirty="0"/>
              <a:t>It helps to identify the skills and knowledge required to perform a job efficiently.</a:t>
            </a:r>
          </a:p>
          <a:p>
            <a:pPr marL="285750" indent="-285750">
              <a:buFont typeface="Arial" pitchFamily="34" charset="0"/>
              <a:buChar char="•"/>
            </a:pPr>
            <a:r>
              <a:rPr lang="en-IN" sz="2000" dirty="0"/>
              <a:t>It is a very important factor to motivate employees and boost employee empowerment</a:t>
            </a:r>
          </a:p>
          <a:p>
            <a:pPr marL="285750" indent="-285750">
              <a:buFont typeface="Arial" pitchFamily="34" charset="0"/>
              <a:buChar char="•"/>
            </a:pPr>
            <a:r>
              <a:rPr lang="en-IN" sz="2000" dirty="0"/>
              <a:t>It provides a communication channel between the team and supervisor. It makes the goal-setting process more transparent.</a:t>
            </a:r>
          </a:p>
          <a:p>
            <a:pPr marL="285750" indent="-285750">
              <a:buFont typeface="Arial" pitchFamily="34" charset="0"/>
              <a:buChar char="•"/>
            </a:pPr>
            <a:r>
              <a:rPr lang="en-IN" sz="2000" dirty="0"/>
              <a:t>It identifies the issues which leads the low performance and also resolve the issues by providing suggestion about development interventions.</a:t>
            </a:r>
          </a:p>
          <a:p>
            <a:pPr marL="285750" indent="-285750">
              <a:buFont typeface="Arial" pitchFamily="34" charset="0"/>
              <a:buChar char="•"/>
            </a:pPr>
            <a:r>
              <a:rPr lang="en-IN" sz="2000" dirty="0"/>
              <a:t>It provides data for several important decisions such as promotions, strategic planning, succession planning, and performance-based compensation</a:t>
            </a:r>
            <a:r>
              <a:rPr lang="en-IN" sz="2000" dirty="0" smtClean="0"/>
              <a:t>.</a:t>
            </a:r>
          </a:p>
          <a:p>
            <a:pPr marL="285750" indent="-285750">
              <a:buFont typeface="Arial" pitchFamily="34" charset="0"/>
              <a:buChar char="•"/>
            </a:pPr>
            <a:endParaRPr lang="en-US" sz="2000" dirty="0"/>
          </a:p>
          <a:p>
            <a:r>
              <a:rPr lang="en-IN" sz="2000" dirty="0"/>
              <a:t> </a:t>
            </a:r>
            <a:endParaRPr lang="en-IN" dirty="0"/>
          </a:p>
          <a:p>
            <a:endParaRPr lang="en-IN" dirty="0"/>
          </a:p>
        </p:txBody>
      </p:sp>
    </p:spTree>
    <p:extLst>
      <p:ext uri="{BB962C8B-B14F-4D97-AF65-F5344CB8AC3E}">
        <p14:creationId xmlns:p14="http://schemas.microsoft.com/office/powerpoint/2010/main" val="2933931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404664"/>
            <a:ext cx="8496944" cy="6617196"/>
          </a:xfrm>
          <a:prstGeom prst="rect">
            <a:avLst/>
          </a:prstGeom>
        </p:spPr>
        <p:txBody>
          <a:bodyPr wrap="square">
            <a:spAutoFit/>
          </a:bodyPr>
          <a:lstStyle/>
          <a:p>
            <a:endParaRPr lang="en-IN" b="1" dirty="0" smtClean="0"/>
          </a:p>
          <a:p>
            <a:r>
              <a:rPr lang="en-IN" sz="2000" b="1" dirty="0" smtClean="0"/>
              <a:t>PURPOSE</a:t>
            </a:r>
          </a:p>
          <a:p>
            <a:endParaRPr lang="en-US" sz="2000" b="1" dirty="0"/>
          </a:p>
          <a:p>
            <a:pPr marL="285750" indent="-285750">
              <a:buFont typeface="Arial" pitchFamily="34" charset="0"/>
              <a:buChar char="•"/>
            </a:pPr>
            <a:r>
              <a:rPr lang="en-IN" sz="2000" b="1" dirty="0"/>
              <a:t>Feedback Mechanism:</a:t>
            </a:r>
            <a:r>
              <a:rPr lang="en-IN" sz="2000" dirty="0"/>
              <a:t> </a:t>
            </a:r>
            <a:r>
              <a:rPr lang="en-IN" sz="2000" dirty="0" smtClean="0"/>
              <a:t> develop </a:t>
            </a:r>
            <a:r>
              <a:rPr lang="en-IN" sz="2000" dirty="0"/>
              <a:t>a systematic feedback mechanism. It creates a pathway through which the employees become aware of their contribution to the organization in terms of performance. </a:t>
            </a:r>
          </a:p>
          <a:p>
            <a:endParaRPr lang="en-IN" sz="2000" dirty="0"/>
          </a:p>
          <a:p>
            <a:pPr marL="285750" indent="-285750">
              <a:buFont typeface="Arial" pitchFamily="34" charset="0"/>
              <a:buChar char="•"/>
            </a:pPr>
            <a:r>
              <a:rPr lang="en-IN" sz="2000" b="1" dirty="0"/>
              <a:t>Development </a:t>
            </a:r>
            <a:r>
              <a:rPr lang="en-IN" sz="2000" b="1" dirty="0" smtClean="0"/>
              <a:t>Concern: </a:t>
            </a:r>
            <a:r>
              <a:rPr lang="en-IN" sz="2000" dirty="0" smtClean="0"/>
              <a:t>It </a:t>
            </a:r>
            <a:r>
              <a:rPr lang="en-IN" sz="2000" dirty="0"/>
              <a:t>addresses the development issues in the organization. It recognizes the skill and knowledge development required in the organization and facilitates the training programs which are appropriate</a:t>
            </a:r>
            <a:r>
              <a:rPr lang="en-IN" sz="2000" dirty="0" smtClean="0"/>
              <a:t>.</a:t>
            </a:r>
          </a:p>
          <a:p>
            <a:endParaRPr lang="en-IN" sz="2000" dirty="0" smtClean="0"/>
          </a:p>
          <a:p>
            <a:pPr marL="285750" indent="-285750">
              <a:buFont typeface="Arial" pitchFamily="34" charset="0"/>
              <a:buChar char="•"/>
            </a:pPr>
            <a:r>
              <a:rPr lang="en-IN" sz="2000" b="1" dirty="0"/>
              <a:t>Documentation Concern:</a:t>
            </a:r>
            <a:r>
              <a:rPr lang="en-IN" sz="2000" dirty="0"/>
              <a:t> It creates a database for the organization in which all the information about the employees is collected. The information about the performance level, skills, knowledge, expertise, and regular rewards received by the employee is maintained in this database</a:t>
            </a:r>
            <a:r>
              <a:rPr lang="en-IN" sz="2000" dirty="0" smtClean="0"/>
              <a:t>.</a:t>
            </a:r>
          </a:p>
          <a:p>
            <a:endParaRPr lang="en-IN" sz="2000" dirty="0" smtClean="0"/>
          </a:p>
          <a:p>
            <a:pPr marL="285750" indent="-285750">
              <a:buFont typeface="Arial" pitchFamily="34" charset="0"/>
              <a:buChar char="•"/>
            </a:pPr>
            <a:endParaRPr lang="en-US" sz="2000" dirty="0" smtClean="0"/>
          </a:p>
          <a:p>
            <a:pPr marL="285750" indent="-285750">
              <a:buFont typeface="Arial" pitchFamily="34" charset="0"/>
              <a:buChar char="•"/>
            </a:pPr>
            <a:endParaRPr lang="en-IN" dirty="0" smtClean="0"/>
          </a:p>
          <a:p>
            <a:pPr marL="285750" indent="-285750">
              <a:buFont typeface="Arial" pitchFamily="34" charset="0"/>
              <a:buChar char="•"/>
            </a:pPr>
            <a:endParaRPr lang="en-US" dirty="0"/>
          </a:p>
          <a:p>
            <a:endParaRPr lang="en-IN" dirty="0"/>
          </a:p>
          <a:p>
            <a:pPr marL="285750" indent="-285750">
              <a:buFont typeface="Arial" pitchFamily="34" charset="0"/>
              <a:buChar char="•"/>
            </a:pPr>
            <a:endParaRPr lang="en-US" dirty="0" smtClean="0"/>
          </a:p>
          <a:p>
            <a:pPr marL="285750" indent="-285750">
              <a:buFont typeface="Arial" pitchFamily="34" charset="0"/>
              <a:buChar char="•"/>
            </a:pPr>
            <a:endParaRPr lang="en-IN" dirty="0"/>
          </a:p>
        </p:txBody>
      </p:sp>
    </p:spTree>
    <p:extLst>
      <p:ext uri="{BB962C8B-B14F-4D97-AF65-F5344CB8AC3E}">
        <p14:creationId xmlns:p14="http://schemas.microsoft.com/office/powerpoint/2010/main" val="957986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260648"/>
            <a:ext cx="7992888" cy="646331"/>
          </a:xfrm>
          <a:prstGeom prst="rect">
            <a:avLst/>
          </a:prstGeom>
        </p:spPr>
        <p:txBody>
          <a:bodyPr wrap="square">
            <a:spAutoFit/>
          </a:bodyPr>
          <a:lstStyle/>
          <a:p>
            <a:endParaRPr lang="en-IN" dirty="0"/>
          </a:p>
          <a:p>
            <a:endParaRPr lang="en-IN" dirty="0"/>
          </a:p>
        </p:txBody>
      </p:sp>
      <p:sp>
        <p:nvSpPr>
          <p:cNvPr id="3" name="Rectangle 2"/>
          <p:cNvSpPr/>
          <p:nvPr/>
        </p:nvSpPr>
        <p:spPr>
          <a:xfrm>
            <a:off x="395536" y="476672"/>
            <a:ext cx="8208912" cy="7048083"/>
          </a:xfrm>
          <a:prstGeom prst="rect">
            <a:avLst/>
          </a:prstGeom>
        </p:spPr>
        <p:txBody>
          <a:bodyPr wrap="square">
            <a:spAutoFit/>
          </a:bodyPr>
          <a:lstStyle/>
          <a:p>
            <a:endParaRPr lang="en-IN" sz="2000" dirty="0"/>
          </a:p>
          <a:p>
            <a:pPr marL="342900" indent="-342900">
              <a:buFont typeface="Arial" pitchFamily="34" charset="0"/>
              <a:buChar char="•"/>
            </a:pPr>
            <a:r>
              <a:rPr lang="en-IN" sz="2000" b="1" dirty="0"/>
              <a:t>Diagnoses of Organizational Problems:</a:t>
            </a:r>
            <a:r>
              <a:rPr lang="en-IN" sz="2000" dirty="0"/>
              <a:t> The up and down in the performance of the employee is recorded using a performance management system. This record helps to diagnose the organizational problems </a:t>
            </a:r>
            <a:endParaRPr lang="en-IN" sz="2000" dirty="0" smtClean="0"/>
          </a:p>
          <a:p>
            <a:endParaRPr lang="en-IN" sz="2000" dirty="0" smtClean="0"/>
          </a:p>
          <a:p>
            <a:pPr marL="342900" indent="-342900">
              <a:buFont typeface="Arial" pitchFamily="34" charset="0"/>
              <a:buChar char="•"/>
            </a:pPr>
            <a:r>
              <a:rPr lang="en-IN" sz="2000" b="1" dirty="0" smtClean="0"/>
              <a:t>Employment </a:t>
            </a:r>
            <a:r>
              <a:rPr lang="en-IN" sz="2000" b="1" dirty="0"/>
              <a:t>Decisions:</a:t>
            </a:r>
            <a:r>
              <a:rPr lang="en-IN" sz="2000" dirty="0"/>
              <a:t> Based on the performance management records various important decisions are taken by the management. The decision includes an arrangement  training and development programs, promotion, increase or decrease in compensation, hiring decisions, and many more.</a:t>
            </a:r>
          </a:p>
          <a:p>
            <a:endParaRPr lang="en-IN" sz="2000" b="1" dirty="0" smtClean="0"/>
          </a:p>
          <a:p>
            <a:r>
              <a:rPr lang="en-IN" sz="2000" b="1" dirty="0" smtClean="0"/>
              <a:t>Performance management process</a:t>
            </a:r>
          </a:p>
          <a:p>
            <a:r>
              <a:rPr lang="en-IN" sz="2000" b="1" dirty="0" smtClean="0"/>
              <a:t>1</a:t>
            </a:r>
            <a:r>
              <a:rPr lang="en-IN" sz="2000" b="1" dirty="0"/>
              <a:t>. Planning</a:t>
            </a:r>
          </a:p>
          <a:p>
            <a:r>
              <a:rPr lang="en-IN" sz="2000" dirty="0"/>
              <a:t>1.1 The defining stage</a:t>
            </a:r>
          </a:p>
          <a:p>
            <a:r>
              <a:rPr lang="en-IN" sz="2000" dirty="0"/>
              <a:t>1.2 The feedback stage</a:t>
            </a:r>
          </a:p>
          <a:p>
            <a:r>
              <a:rPr lang="en-IN" sz="2000" dirty="0"/>
              <a:t>1.3 The approval stage</a:t>
            </a:r>
          </a:p>
          <a:p>
            <a:endParaRPr lang="en-US" sz="2000" dirty="0" smtClean="0"/>
          </a:p>
          <a:p>
            <a:endParaRPr lang="en-US" sz="2000" dirty="0"/>
          </a:p>
          <a:p>
            <a:endParaRPr lang="en-IN" sz="2000" dirty="0" smtClean="0"/>
          </a:p>
          <a:p>
            <a:endParaRPr lang="en-IN" sz="2000" dirty="0"/>
          </a:p>
          <a:p>
            <a:endParaRPr lang="en-IN" sz="2000" dirty="0"/>
          </a:p>
          <a:p>
            <a:endParaRPr lang="en-IN" sz="2000" dirty="0"/>
          </a:p>
        </p:txBody>
      </p:sp>
    </p:spTree>
    <p:extLst>
      <p:ext uri="{BB962C8B-B14F-4D97-AF65-F5344CB8AC3E}">
        <p14:creationId xmlns:p14="http://schemas.microsoft.com/office/powerpoint/2010/main" val="194518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8064896" cy="5262979"/>
          </a:xfrm>
          <a:prstGeom prst="rect">
            <a:avLst/>
          </a:prstGeom>
        </p:spPr>
        <p:txBody>
          <a:bodyPr wrap="square">
            <a:spAutoFit/>
          </a:bodyPr>
          <a:lstStyle/>
          <a:p>
            <a:endParaRPr lang="en-IN" b="1" dirty="0" smtClean="0"/>
          </a:p>
          <a:p>
            <a:r>
              <a:rPr lang="en-IN" b="1" dirty="0"/>
              <a:t>2</a:t>
            </a:r>
            <a:r>
              <a:rPr lang="en-IN" sz="2000" b="1" dirty="0"/>
              <a:t>. Coaching</a:t>
            </a:r>
          </a:p>
          <a:p>
            <a:r>
              <a:rPr lang="en-IN" sz="2000" dirty="0"/>
              <a:t>2.1 Organize meetings on a timely, regular basis</a:t>
            </a:r>
          </a:p>
          <a:p>
            <a:r>
              <a:rPr lang="en-IN" sz="2000" dirty="0"/>
              <a:t>2.2 Provide necessary training, coaching and solutions</a:t>
            </a:r>
          </a:p>
          <a:p>
            <a:r>
              <a:rPr lang="en-IN" sz="2000" dirty="0"/>
              <a:t>2.3 Solicit feedback on both sides</a:t>
            </a:r>
          </a:p>
          <a:p>
            <a:r>
              <a:rPr lang="en-IN" sz="2000" dirty="0"/>
              <a:t>2.4 Revisit objectives as necessary</a:t>
            </a:r>
          </a:p>
          <a:p>
            <a:endParaRPr lang="en-IN" sz="2000" b="1" dirty="0"/>
          </a:p>
          <a:p>
            <a:endParaRPr lang="en-US" sz="2000" dirty="0" smtClean="0"/>
          </a:p>
          <a:p>
            <a:r>
              <a:rPr lang="en-IN" sz="2000" b="1" dirty="0"/>
              <a:t>3. Reviewing</a:t>
            </a:r>
          </a:p>
          <a:p>
            <a:r>
              <a:rPr lang="en-IN" sz="2000" dirty="0"/>
              <a:t>3.1 Reviewing employee performance</a:t>
            </a:r>
          </a:p>
          <a:p>
            <a:r>
              <a:rPr lang="en-IN" sz="2000" dirty="0"/>
              <a:t>3.2 Reviewing the performance management process</a:t>
            </a:r>
          </a:p>
          <a:p>
            <a:r>
              <a:rPr lang="en-IN" sz="2000" dirty="0"/>
              <a:t>3.3 Reviewing overall goal completion</a:t>
            </a:r>
          </a:p>
          <a:p>
            <a:r>
              <a:rPr lang="en-IN" sz="2000" dirty="0"/>
              <a:t>3.4 Giving actionable feedback</a:t>
            </a:r>
          </a:p>
          <a:p>
            <a:endParaRPr lang="en-IN" sz="2000" dirty="0"/>
          </a:p>
          <a:p>
            <a:r>
              <a:rPr lang="en-IN" sz="2000" b="1" dirty="0"/>
              <a:t>4. Action</a:t>
            </a:r>
          </a:p>
          <a:p>
            <a:r>
              <a:rPr lang="en-IN" sz="2000" dirty="0"/>
              <a:t>4.1 Reward and recognition</a:t>
            </a:r>
          </a:p>
          <a:p>
            <a:r>
              <a:rPr lang="en-IN" sz="2000" dirty="0"/>
              <a:t>4.2 Setting the stage for next year’s performance management cycle</a:t>
            </a:r>
          </a:p>
        </p:txBody>
      </p:sp>
    </p:spTree>
    <p:extLst>
      <p:ext uri="{BB962C8B-B14F-4D97-AF65-F5344CB8AC3E}">
        <p14:creationId xmlns:p14="http://schemas.microsoft.com/office/powerpoint/2010/main" val="214298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a:solidFill>
                  <a:srgbClr val="FF0000"/>
                </a:solidFill>
              </a:rPr>
              <a:t>THANKYOU</a:t>
            </a:r>
            <a:r>
              <a:rPr lang="en-IN" dirty="0">
                <a:solidFill>
                  <a:srgbClr val="FF0000"/>
                </a:solidFill>
              </a:rPr>
              <a:t/>
            </a:r>
            <a:br>
              <a:rPr lang="en-IN" dirty="0">
                <a:solidFill>
                  <a:srgbClr val="FF0000"/>
                </a:solidFill>
              </a:rPr>
            </a:br>
            <a:endParaRPr lang="en-IN" dirty="0"/>
          </a:p>
        </p:txBody>
      </p:sp>
      <p:sp>
        <p:nvSpPr>
          <p:cNvPr id="3" name="Subtitle 2"/>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4293476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399</Words>
  <Application>Microsoft Office PowerPoint</Application>
  <PresentationFormat>On-screen Show (4:3)</PresentationFormat>
  <Paragraphs>96</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Training and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and Development</dc:title>
  <dc:creator>ADMIN</dc:creator>
  <cp:lastModifiedBy>office2</cp:lastModifiedBy>
  <cp:revision>11</cp:revision>
  <dcterms:created xsi:type="dcterms:W3CDTF">2022-05-19T03:28:03Z</dcterms:created>
  <dcterms:modified xsi:type="dcterms:W3CDTF">2023-01-13T04:23:18Z</dcterms:modified>
</cp:coreProperties>
</file>